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7575"/>
    <a:srgbClr val="313B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229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 Almón Pazos" userId="e523306e-7e4f-4007-ac88-beff2fde439e" providerId="ADAL" clId="{1021C1EB-214E-426B-99F2-34D8CD8CE338}"/>
    <pc:docChg chg="undo custSel modSld">
      <pc:chgData name="Alex Almón Pazos" userId="e523306e-7e4f-4007-ac88-beff2fde439e" providerId="ADAL" clId="{1021C1EB-214E-426B-99F2-34D8CD8CE338}" dt="2022-03-25T09:07:54.329" v="29" actId="113"/>
      <pc:docMkLst>
        <pc:docMk/>
      </pc:docMkLst>
      <pc:sldChg chg="modSp mod">
        <pc:chgData name="Alex Almón Pazos" userId="e523306e-7e4f-4007-ac88-beff2fde439e" providerId="ADAL" clId="{1021C1EB-214E-426B-99F2-34D8CD8CE338}" dt="2022-03-25T09:07:54.329" v="29" actId="113"/>
        <pc:sldMkLst>
          <pc:docMk/>
          <pc:sldMk cId="4059056987" sldId="256"/>
        </pc:sldMkLst>
        <pc:spChg chg="mod">
          <ac:chgData name="Alex Almón Pazos" userId="e523306e-7e4f-4007-ac88-beff2fde439e" providerId="ADAL" clId="{1021C1EB-214E-426B-99F2-34D8CD8CE338}" dt="2022-03-24T17:32:15.517" v="2" actId="113"/>
          <ac:spMkLst>
            <pc:docMk/>
            <pc:sldMk cId="4059056987" sldId="256"/>
            <ac:spMk id="2" creationId="{92D088BA-CFD6-48D2-B317-425B75C56789}"/>
          </ac:spMkLst>
        </pc:spChg>
        <pc:spChg chg="mod">
          <ac:chgData name="Alex Almón Pazos" userId="e523306e-7e4f-4007-ac88-beff2fde439e" providerId="ADAL" clId="{1021C1EB-214E-426B-99F2-34D8CD8CE338}" dt="2022-03-25T09:06:03.086" v="23" actId="20577"/>
          <ac:spMkLst>
            <pc:docMk/>
            <pc:sldMk cId="4059056987" sldId="256"/>
            <ac:spMk id="15" creationId="{70CAAFAC-9517-40FA-A983-11C15F5DF8EB}"/>
          </ac:spMkLst>
        </pc:spChg>
        <pc:spChg chg="mod">
          <ac:chgData name="Alex Almón Pazos" userId="e523306e-7e4f-4007-ac88-beff2fde439e" providerId="ADAL" clId="{1021C1EB-214E-426B-99F2-34D8CD8CE338}" dt="2022-03-25T09:07:54.329" v="29" actId="113"/>
          <ac:spMkLst>
            <pc:docMk/>
            <pc:sldMk cId="4059056987" sldId="256"/>
            <ac:spMk id="26" creationId="{35FD5D45-5783-4D26-AA6E-5215DF189A97}"/>
          </ac:spMkLst>
        </pc:spChg>
        <pc:spChg chg="mod">
          <ac:chgData name="Alex Almón Pazos" userId="e523306e-7e4f-4007-ac88-beff2fde439e" providerId="ADAL" clId="{1021C1EB-214E-426B-99F2-34D8CD8CE338}" dt="2022-03-24T17:33:46.286" v="17" actId="20577"/>
          <ac:spMkLst>
            <pc:docMk/>
            <pc:sldMk cId="4059056987" sldId="256"/>
            <ac:spMk id="27" creationId="{5713C897-E125-4ABD-B9FD-2A09F8099A3B}"/>
          </ac:spMkLst>
        </pc:spChg>
        <pc:spChg chg="mod">
          <ac:chgData name="Alex Almón Pazos" userId="e523306e-7e4f-4007-ac88-beff2fde439e" providerId="ADAL" clId="{1021C1EB-214E-426B-99F2-34D8CD8CE338}" dt="2022-03-24T17:33:43.782" v="16" actId="1076"/>
          <ac:spMkLst>
            <pc:docMk/>
            <pc:sldMk cId="4059056987" sldId="256"/>
            <ac:spMk id="28" creationId="{7D6DA454-82F5-415E-9921-BFE329FE69C8}"/>
          </ac:spMkLst>
        </pc:spChg>
        <pc:spChg chg="mod">
          <ac:chgData name="Alex Almón Pazos" userId="e523306e-7e4f-4007-ac88-beff2fde439e" providerId="ADAL" clId="{1021C1EB-214E-426B-99F2-34D8CD8CE338}" dt="2022-03-25T09:07:37.664" v="28" actId="20577"/>
          <ac:spMkLst>
            <pc:docMk/>
            <pc:sldMk cId="4059056987" sldId="256"/>
            <ac:spMk id="30" creationId="{53DA6345-8387-4875-83CD-EA1FB1C1B2E9}"/>
          </ac:spMkLst>
        </pc:spChg>
        <pc:grpChg chg="mod">
          <ac:chgData name="Alex Almón Pazos" userId="e523306e-7e4f-4007-ac88-beff2fde439e" providerId="ADAL" clId="{1021C1EB-214E-426B-99F2-34D8CD8CE338}" dt="2022-03-24T17:33:35.585" v="15" actId="14100"/>
          <ac:grpSpMkLst>
            <pc:docMk/>
            <pc:sldMk cId="4059056987" sldId="256"/>
            <ac:grpSpMk id="12" creationId="{4F321213-B1EE-473A-A37B-BE0DE78DF250}"/>
          </ac:grpSpMkLst>
        </pc:grpChg>
        <pc:grpChg chg="mod">
          <ac:chgData name="Alex Almón Pazos" userId="e523306e-7e4f-4007-ac88-beff2fde439e" providerId="ADAL" clId="{1021C1EB-214E-426B-99F2-34D8CD8CE338}" dt="2022-03-24T17:33:55.315" v="19" actId="14100"/>
          <ac:grpSpMkLst>
            <pc:docMk/>
            <pc:sldMk cId="4059056987" sldId="256"/>
            <ac:grpSpMk id="32" creationId="{9837D3C1-5DDE-404A-962F-F55EC17ACBEB}"/>
          </ac:grpSpMkLst>
        </pc:grpChg>
      </pc:sldChg>
    </pc:docChg>
  </pc:docChgLst>
  <pc:docChgLst>
    <pc:chgData name="Lucia Crespo" userId="2a63f270-620e-442a-bdf0-7eb292613ed4" providerId="ADAL" clId="{B54D1D9A-9178-45F8-83E3-5C70007B0B2C}"/>
    <pc:docChg chg="delSld">
      <pc:chgData name="Lucia Crespo" userId="2a63f270-620e-442a-bdf0-7eb292613ed4" providerId="ADAL" clId="{B54D1D9A-9178-45F8-83E3-5C70007B0B2C}" dt="2022-03-03T15:13:06.841" v="0" actId="47"/>
      <pc:docMkLst>
        <pc:docMk/>
      </pc:docMkLst>
      <pc:sldChg chg="del">
        <pc:chgData name="Lucia Crespo" userId="2a63f270-620e-442a-bdf0-7eb292613ed4" providerId="ADAL" clId="{B54D1D9A-9178-45F8-83E3-5C70007B0B2C}" dt="2022-03-03T15:13:06.841" v="0" actId="47"/>
        <pc:sldMkLst>
          <pc:docMk/>
          <pc:sldMk cId="800360963" sldId="257"/>
        </pc:sldMkLst>
      </pc:sldChg>
    </pc:docChg>
  </pc:docChgLst>
  <pc:docChgLst>
    <pc:chgData name="Alex Almón Pazos" userId="e523306e-7e4f-4007-ac88-beff2fde439e" providerId="ADAL" clId="{B63DFD47-B36D-49E3-AD6F-13EA8550B612}"/>
    <pc:docChg chg="modSld">
      <pc:chgData name="Alex Almón Pazos" userId="e523306e-7e4f-4007-ac88-beff2fde439e" providerId="ADAL" clId="{B63DFD47-B36D-49E3-AD6F-13EA8550B612}" dt="2022-03-02T09:05:37.819" v="0" actId="6549"/>
      <pc:docMkLst>
        <pc:docMk/>
      </pc:docMkLst>
      <pc:sldChg chg="modSp mod">
        <pc:chgData name="Alex Almón Pazos" userId="e523306e-7e4f-4007-ac88-beff2fde439e" providerId="ADAL" clId="{B63DFD47-B36D-49E3-AD6F-13EA8550B612}" dt="2022-03-02T09:05:37.819" v="0" actId="6549"/>
        <pc:sldMkLst>
          <pc:docMk/>
          <pc:sldMk cId="4059056987" sldId="256"/>
        </pc:sldMkLst>
        <pc:spChg chg="mod">
          <ac:chgData name="Alex Almón Pazos" userId="e523306e-7e4f-4007-ac88-beff2fde439e" providerId="ADAL" clId="{B63DFD47-B36D-49E3-AD6F-13EA8550B612}" dt="2022-03-02T09:05:37.819" v="0" actId="6549"/>
          <ac:spMkLst>
            <pc:docMk/>
            <pc:sldMk cId="4059056987" sldId="256"/>
            <ac:spMk id="45" creationId="{57CE7EAE-CE5F-4B63-B747-37E153EEE076}"/>
          </ac:spMkLst>
        </pc:spChg>
      </pc:sldChg>
    </pc:docChg>
  </pc:docChgLst>
  <pc:docChgLst>
    <pc:chgData name="Luca Chao" userId="1b698600-b641-4d7c-bf9f-2694402d54c0" providerId="ADAL" clId="{A4AF12C8-FFA7-4CF5-B64C-16BB28969D23}"/>
    <pc:docChg chg="delSld">
      <pc:chgData name="Luca Chao" userId="1b698600-b641-4d7c-bf9f-2694402d54c0" providerId="ADAL" clId="{A4AF12C8-FFA7-4CF5-B64C-16BB28969D23}" dt="2022-08-31T11:21:20.890" v="0" actId="47"/>
      <pc:docMkLst>
        <pc:docMk/>
      </pc:docMkLst>
      <pc:sldChg chg="del">
        <pc:chgData name="Luca Chao" userId="1b698600-b641-4d7c-bf9f-2694402d54c0" providerId="ADAL" clId="{A4AF12C8-FFA7-4CF5-B64C-16BB28969D23}" dt="2022-08-31T11:21:20.890" v="0" actId="47"/>
        <pc:sldMkLst>
          <pc:docMk/>
          <pc:sldMk cId="1479893741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1891-BD67-4CBD-93A0-028987A633E3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F8C5-0A36-40EF-8404-AF142D0CFA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071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1891-BD67-4CBD-93A0-028987A633E3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F8C5-0A36-40EF-8404-AF142D0CFA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6515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1891-BD67-4CBD-93A0-028987A633E3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F8C5-0A36-40EF-8404-AF142D0CFA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642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1891-BD67-4CBD-93A0-028987A633E3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F8C5-0A36-40EF-8404-AF142D0CFA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5102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1891-BD67-4CBD-93A0-028987A633E3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F8C5-0A36-40EF-8404-AF142D0CFA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086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1891-BD67-4CBD-93A0-028987A633E3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F8C5-0A36-40EF-8404-AF142D0CFA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6441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1891-BD67-4CBD-93A0-028987A633E3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F8C5-0A36-40EF-8404-AF142D0CFA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5639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1891-BD67-4CBD-93A0-028987A633E3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F8C5-0A36-40EF-8404-AF142D0CFA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1791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1891-BD67-4CBD-93A0-028987A633E3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F8C5-0A36-40EF-8404-AF142D0CFA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5420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1891-BD67-4CBD-93A0-028987A633E3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F8C5-0A36-40EF-8404-AF142D0CFA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0799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1891-BD67-4CBD-93A0-028987A633E3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F8C5-0A36-40EF-8404-AF142D0CFA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94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D1891-BD67-4CBD-93A0-028987A633E3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EF8C5-0A36-40EF-8404-AF142D0CFA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2317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ti.es/index.asp?MP=100&amp;MS=922&amp;MN=3" TargetMode="External"/><Relationship Id="rId2" Type="http://schemas.openxmlformats.org/officeDocument/2006/relationships/hyperlink" Target="https://www.cdti.es/index.asp?MP=100&amp;MS=819&amp;MN=2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>
            <a:extLst>
              <a:ext uri="{FF2B5EF4-FFF2-40B4-BE49-F238E27FC236}">
                <a16:creationId xmlns:a16="http://schemas.microsoft.com/office/drawing/2014/main" id="{DE64F085-8769-495C-820E-CBCFA2444FF5}"/>
              </a:ext>
            </a:extLst>
          </p:cNvPr>
          <p:cNvSpPr/>
          <p:nvPr/>
        </p:nvSpPr>
        <p:spPr>
          <a:xfrm>
            <a:off x="4276163" y="1191410"/>
            <a:ext cx="2261051" cy="99565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Futura PT Book" panose="020B0502020204020303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92D088BA-CFD6-48D2-B317-425B75C56789}"/>
              </a:ext>
            </a:extLst>
          </p:cNvPr>
          <p:cNvSpPr/>
          <p:nvPr/>
        </p:nvSpPr>
        <p:spPr>
          <a:xfrm>
            <a:off x="210249" y="1193414"/>
            <a:ext cx="3872569" cy="99592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1200" dirty="0">
                <a:solidFill>
                  <a:schemeClr val="tx2"/>
                </a:solidFill>
                <a:latin typeface="Futura PT Book" panose="020B0502020204020303" pitchFamily="34" charset="0"/>
              </a:rPr>
              <a:t>Constitución de fondos de transferencia que </a:t>
            </a:r>
            <a:r>
              <a:rPr lang="es-ES" sz="1200" b="1" dirty="0">
                <a:solidFill>
                  <a:schemeClr val="tx2"/>
                </a:solidFill>
                <a:latin typeface="Futura PT Book" panose="020B0502020204020303" pitchFamily="34" charset="0"/>
              </a:rPr>
              <a:t>valoricen y permitan explotar conocimiento público.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6F22A2E-5D52-4F8E-9112-3CE0AB167B5E}"/>
              </a:ext>
            </a:extLst>
          </p:cNvPr>
          <p:cNvSpPr txBox="1"/>
          <p:nvPr/>
        </p:nvSpPr>
        <p:spPr>
          <a:xfrm>
            <a:off x="1602705" y="1056126"/>
            <a:ext cx="1021290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1200" b="1" dirty="0">
                <a:solidFill>
                  <a:schemeClr val="accent1"/>
                </a:solidFill>
                <a:latin typeface="Futura PT Book" panose="020B0502020204020303" pitchFamily="34" charset="0"/>
              </a:rPr>
              <a:t>OBJETIVO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C7B1DF9-D0E6-41B5-AE5C-6CDD6A0C5A95}"/>
              </a:ext>
            </a:extLst>
          </p:cNvPr>
          <p:cNvSpPr txBox="1"/>
          <p:nvPr/>
        </p:nvSpPr>
        <p:spPr>
          <a:xfrm>
            <a:off x="4362278" y="1056126"/>
            <a:ext cx="2091473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1200" b="1" dirty="0">
                <a:solidFill>
                  <a:schemeClr val="accent1"/>
                </a:solidFill>
                <a:latin typeface="Futura PT Book" panose="020B0502020204020303" pitchFamily="34" charset="0"/>
              </a:rPr>
              <a:t>PLANIFICACIÓN TEMPORAL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0CAAFAC-9517-40FA-A983-11C15F5DF8EB}"/>
              </a:ext>
            </a:extLst>
          </p:cNvPr>
          <p:cNvSpPr txBox="1"/>
          <p:nvPr/>
        </p:nvSpPr>
        <p:spPr>
          <a:xfrm>
            <a:off x="4409560" y="1372476"/>
            <a:ext cx="19942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>
                <a:solidFill>
                  <a:schemeClr val="bg1"/>
                </a:solidFill>
                <a:latin typeface="Futura PT Book" panose="020B0502020204020303" pitchFamily="34" charset="0"/>
              </a:defRPr>
            </a:lvl1pPr>
          </a:lstStyle>
          <a:p>
            <a:pPr algn="ctr"/>
            <a:r>
              <a:rPr lang="es-ES" dirty="0">
                <a:solidFill>
                  <a:schemeClr val="tx2"/>
                </a:solidFill>
              </a:rPr>
              <a:t>Ventanilla única y abierta de forma continua </a:t>
            </a:r>
          </a:p>
          <a:p>
            <a:pPr algn="ctr"/>
            <a:r>
              <a:rPr lang="pt-BR" dirty="0">
                <a:solidFill>
                  <a:schemeClr val="tx2"/>
                </a:solidFill>
              </a:rPr>
              <a:t>Q2 2021 a Q4 2021 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FF387234-F64D-4691-A002-285C99E2B4A9}"/>
              </a:ext>
            </a:extLst>
          </p:cNvPr>
          <p:cNvSpPr/>
          <p:nvPr/>
        </p:nvSpPr>
        <p:spPr>
          <a:xfrm>
            <a:off x="4276163" y="2403595"/>
            <a:ext cx="2274046" cy="57283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s-ES" sz="1200" dirty="0">
              <a:solidFill>
                <a:schemeClr val="tx2"/>
              </a:solidFill>
              <a:latin typeface="Futura PT Book" panose="020B0502020204020303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FE392560-FFEB-4785-9861-99359B64BF4C}"/>
              </a:ext>
            </a:extLst>
          </p:cNvPr>
          <p:cNvSpPr txBox="1"/>
          <p:nvPr/>
        </p:nvSpPr>
        <p:spPr>
          <a:xfrm>
            <a:off x="4831452" y="2273391"/>
            <a:ext cx="1163459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ES" sz="1200" b="1" dirty="0">
                <a:solidFill>
                  <a:schemeClr val="accent1"/>
                </a:solidFill>
                <a:latin typeface="Futura PT Book" panose="020B0502020204020303" pitchFamily="34" charset="0"/>
              </a:rPr>
              <a:t> ORGANISMO </a:t>
            </a:r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4F321213-B1EE-473A-A37B-BE0DE78DF250}"/>
              </a:ext>
            </a:extLst>
          </p:cNvPr>
          <p:cNvGrpSpPr/>
          <p:nvPr/>
        </p:nvGrpSpPr>
        <p:grpSpPr>
          <a:xfrm>
            <a:off x="211508" y="7099855"/>
            <a:ext cx="3871309" cy="1877022"/>
            <a:chOff x="240413" y="8852769"/>
            <a:chExt cx="2662952" cy="2552282"/>
          </a:xfrm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35FD5D45-5783-4D26-AA6E-5215DF189A97}"/>
                </a:ext>
              </a:extLst>
            </p:cNvPr>
            <p:cNvSpPr/>
            <p:nvPr/>
          </p:nvSpPr>
          <p:spPr>
            <a:xfrm>
              <a:off x="240413" y="8995914"/>
              <a:ext cx="2662952" cy="24091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ES" sz="1200" b="1" dirty="0">
                  <a:solidFill>
                    <a:schemeClr val="tx2"/>
                  </a:solidFill>
                  <a:latin typeface="Futura PT Book" panose="020B0502020204020303" pitchFamily="34" charset="0"/>
                </a:rPr>
                <a:t>Empresas de base tecnológica que se encuentran en fases muy iniciales de desarrollo </a:t>
              </a:r>
              <a:r>
                <a:rPr lang="es-ES" sz="1200" dirty="0">
                  <a:solidFill>
                    <a:schemeClr val="tx2"/>
                  </a:solidFill>
                  <a:latin typeface="Futura PT Book" panose="020B0502020204020303" pitchFamily="34" charset="0"/>
                </a:rPr>
                <a:t>(semilla y puesta en marcha) y que, principalmente, </a:t>
              </a:r>
              <a:r>
                <a:rPr lang="es-ES" sz="1200" b="1" dirty="0">
                  <a:solidFill>
                    <a:schemeClr val="tx2"/>
                  </a:solidFill>
                  <a:latin typeface="Futura PT Book" panose="020B0502020204020303" pitchFamily="34" charset="0"/>
                </a:rPr>
                <a:t>se apoyen en el conocimiento desarrollado en organismos de investigación.</a:t>
              </a:r>
            </a:p>
          </p:txBody>
        </p:sp>
        <p:sp>
          <p:nvSpPr>
            <p:cNvPr id="20" name="CuadroTexto 19">
              <a:extLst>
                <a:ext uri="{FF2B5EF4-FFF2-40B4-BE49-F238E27FC236}">
                  <a16:creationId xmlns:a16="http://schemas.microsoft.com/office/drawing/2014/main" id="{805B24F5-2577-4788-BDB1-42ED9B671619}"/>
                </a:ext>
              </a:extLst>
            </p:cNvPr>
            <p:cNvSpPr txBox="1"/>
            <p:nvPr/>
          </p:nvSpPr>
          <p:spPr>
            <a:xfrm>
              <a:off x="1107675" y="8852769"/>
              <a:ext cx="881909" cy="27466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>
              <a:defPPr>
                <a:defRPr lang="en-US"/>
              </a:defPPr>
              <a:lvl1pPr>
                <a:defRPr sz="1200" b="1">
                  <a:solidFill>
                    <a:schemeClr val="accent1"/>
                  </a:solidFill>
                  <a:latin typeface="Futura PT Book" panose="020B0502020204020303" pitchFamily="34" charset="0"/>
                </a:defRPr>
              </a:lvl1pPr>
            </a:lstStyle>
            <a:p>
              <a:pPr algn="ctr"/>
              <a:r>
                <a:rPr lang="es-ES" cap="all" dirty="0"/>
                <a:t>DESTINATARIOS</a:t>
              </a: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9837D3C1-5DDE-404A-962F-F55EC17ACBEB}"/>
              </a:ext>
            </a:extLst>
          </p:cNvPr>
          <p:cNvGrpSpPr/>
          <p:nvPr/>
        </p:nvGrpSpPr>
        <p:grpSpPr>
          <a:xfrm>
            <a:off x="210248" y="3033323"/>
            <a:ext cx="6339961" cy="4014958"/>
            <a:chOff x="4457908" y="3114753"/>
            <a:chExt cx="3466989" cy="1752390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53DA6345-8387-4875-83CD-EA1FB1C1B2E9}"/>
                </a:ext>
              </a:extLst>
            </p:cNvPr>
            <p:cNvSpPr/>
            <p:nvPr/>
          </p:nvSpPr>
          <p:spPr>
            <a:xfrm>
              <a:off x="4457908" y="3176410"/>
              <a:ext cx="3466989" cy="16907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ES" sz="1200" dirty="0">
                  <a:solidFill>
                    <a:schemeClr val="tx2"/>
                  </a:solidFill>
                  <a:latin typeface="Futura PT Book" panose="020B0502020204020303" pitchFamily="34" charset="0"/>
                </a:rPr>
                <a:t>A través de la sociedad </a:t>
              </a:r>
              <a:r>
                <a:rPr lang="es-ES" sz="1200" dirty="0" err="1">
                  <a:solidFill>
                    <a:schemeClr val="tx2"/>
                  </a:solidFill>
                  <a:latin typeface="Futura PT Book" panose="020B0502020204020303" pitchFamily="34" charset="0"/>
                </a:rPr>
                <a:t>Innvierte</a:t>
              </a:r>
              <a:r>
                <a:rPr lang="es-ES" sz="1200" dirty="0">
                  <a:solidFill>
                    <a:schemeClr val="tx2"/>
                  </a:solidFill>
                  <a:latin typeface="Futura PT Book" panose="020B0502020204020303" pitchFamily="34" charset="0"/>
                </a:rPr>
                <a:t>, participada al 100% por el CDTI, dependiente del Ministerio de Ciencia e Innovación, se seleccionarán de entidades gestoras de capital riesgo, con un volumen de compromisos mínimos de aportación y que </a:t>
              </a:r>
              <a:r>
                <a:rPr lang="es-ES" sz="1200" b="1" dirty="0">
                  <a:solidFill>
                    <a:schemeClr val="tx2"/>
                  </a:solidFill>
                  <a:latin typeface="Futura PT Book" panose="020B0502020204020303" pitchFamily="34" charset="0"/>
                </a:rPr>
                <a:t>desarrollen estrategias de inversión centradas en tres ámbitos: </a:t>
              </a:r>
            </a:p>
            <a:p>
              <a:pPr marL="171450" indent="-171450" algn="just">
                <a:buFontTx/>
                <a:buChar char="-"/>
              </a:pPr>
              <a:r>
                <a:rPr lang="es-ES" sz="1200" b="1" dirty="0">
                  <a:solidFill>
                    <a:schemeClr val="tx2"/>
                  </a:solidFill>
                  <a:latin typeface="Futura PT Book" panose="020B0502020204020303" pitchFamily="34" charset="0"/>
                </a:rPr>
                <a:t>Prueba de concepto </a:t>
              </a:r>
              <a:r>
                <a:rPr lang="es-ES" sz="1200" b="1" dirty="0" err="1">
                  <a:solidFill>
                    <a:schemeClr val="tx2"/>
                  </a:solidFill>
                  <a:latin typeface="Futura PT Book" panose="020B0502020204020303" pitchFamily="34" charset="0"/>
                </a:rPr>
                <a:t>pre-semilla</a:t>
              </a:r>
              <a:r>
                <a:rPr lang="es-ES" sz="1200" b="1" dirty="0">
                  <a:solidFill>
                    <a:schemeClr val="tx2"/>
                  </a:solidFill>
                  <a:latin typeface="Futura PT Book" panose="020B0502020204020303" pitchFamily="34" charset="0"/>
                </a:rPr>
                <a:t> </a:t>
              </a:r>
              <a:r>
                <a:rPr lang="es-ES" sz="1200" dirty="0">
                  <a:solidFill>
                    <a:schemeClr val="tx2"/>
                  </a:solidFill>
                  <a:latin typeface="Futura PT Book" panose="020B0502020204020303" pitchFamily="34" charset="0"/>
                </a:rPr>
                <a:t>(identificación de tecnologías de aplicación comercial, definición y financiación de una prueba de concepto, constituyendo una empresa de ser necesario). </a:t>
              </a:r>
            </a:p>
            <a:p>
              <a:pPr marL="171450" indent="-171450" algn="just">
                <a:buFontTx/>
                <a:buChar char="-"/>
              </a:pPr>
              <a:r>
                <a:rPr lang="es-ES" sz="1200" b="1" dirty="0">
                  <a:solidFill>
                    <a:schemeClr val="tx2"/>
                  </a:solidFill>
                  <a:latin typeface="Futura PT Book" panose="020B0502020204020303" pitchFamily="34" charset="0"/>
                </a:rPr>
                <a:t>Fase semilla</a:t>
              </a:r>
              <a:r>
                <a:rPr lang="es-ES" sz="1200" dirty="0">
                  <a:solidFill>
                    <a:schemeClr val="tx2"/>
                  </a:solidFill>
                  <a:latin typeface="Futura PT Book" panose="020B0502020204020303" pitchFamily="34" charset="0"/>
                </a:rPr>
                <a:t> (inversión en la creación de la Empresa de Base Tecnológica para desarrollos de un concepto inicial, pudiendo recoger actividades de diseño de producto/proceso, desarrollo en planta piloto y realización de prototipos). </a:t>
              </a:r>
            </a:p>
            <a:p>
              <a:pPr marL="171450" indent="-171450" algn="just">
                <a:buFontTx/>
                <a:buChar char="-"/>
              </a:pPr>
              <a:r>
                <a:rPr lang="es-ES" sz="1200" b="1" dirty="0">
                  <a:solidFill>
                    <a:schemeClr val="tx2"/>
                  </a:solidFill>
                  <a:latin typeface="Futura PT Book" panose="020B0502020204020303" pitchFamily="34" charset="0"/>
                </a:rPr>
                <a:t>Fase de puesta en marcha </a:t>
              </a:r>
              <a:r>
                <a:rPr lang="es-ES" sz="1200" dirty="0">
                  <a:solidFill>
                    <a:schemeClr val="tx2"/>
                  </a:solidFill>
                  <a:latin typeface="Futura PT Book" panose="020B0502020204020303" pitchFamily="34" charset="0"/>
                </a:rPr>
                <a:t>(desarrollo, escalado y primera comercialización). </a:t>
              </a:r>
            </a:p>
            <a:p>
              <a:pPr marL="171450" indent="-171450" algn="just">
                <a:buFontTx/>
                <a:buChar char="-"/>
              </a:pPr>
              <a:endParaRPr lang="es-ES" sz="1200" dirty="0">
                <a:solidFill>
                  <a:schemeClr val="tx2"/>
                </a:solidFill>
                <a:latin typeface="Futura PT Book" panose="020B0502020204020303" pitchFamily="34" charset="0"/>
              </a:endParaRPr>
            </a:p>
            <a:p>
              <a:pPr algn="just"/>
              <a:r>
                <a:rPr lang="es-ES" sz="1200" dirty="0">
                  <a:solidFill>
                    <a:schemeClr val="tx2"/>
                  </a:solidFill>
                  <a:latin typeface="Futura PT Book" panose="020B0502020204020303" pitchFamily="34" charset="0"/>
                </a:rPr>
                <a:t>Se prevé la constitución de un fondo con una </a:t>
              </a:r>
              <a:r>
                <a:rPr lang="es-ES" sz="1200" b="1" dirty="0">
                  <a:solidFill>
                    <a:schemeClr val="tx2"/>
                  </a:solidFill>
                  <a:latin typeface="Futura PT Book" panose="020B0502020204020303" pitchFamily="34" charset="0"/>
                </a:rPr>
                <a:t>aportación pública de 40 millones de euros que podría movilizar hasta 35 millones de euros privados</a:t>
              </a:r>
              <a:r>
                <a:rPr lang="es-ES" sz="1200" dirty="0">
                  <a:solidFill>
                    <a:schemeClr val="tx2"/>
                  </a:solidFill>
                  <a:latin typeface="Futura PT Book" panose="020B0502020204020303" pitchFamily="34" charset="0"/>
                </a:rPr>
                <a:t>. La constitución del fondo público-privado se formalizaría en 2021, si bien las inversiones subyacentes en empresas se prolongarán hasta el año 2025.</a:t>
              </a:r>
            </a:p>
            <a:p>
              <a:pPr algn="just"/>
              <a:endParaRPr lang="es-ES" sz="1200" dirty="0">
                <a:solidFill>
                  <a:schemeClr val="tx2"/>
                </a:solidFill>
                <a:latin typeface="Futura PT Book" panose="020B0502020204020303" pitchFamily="34" charset="0"/>
              </a:endParaRPr>
            </a:p>
            <a:p>
              <a:pPr algn="just"/>
              <a:r>
                <a:rPr lang="es-ES" sz="1200" dirty="0">
                  <a:solidFill>
                    <a:schemeClr val="tx2"/>
                  </a:solidFill>
                  <a:latin typeface="Futura PT Book" panose="020B0502020204020303" pitchFamily="34" charset="0"/>
                </a:rPr>
                <a:t>Clave Capital (gestora navarra) ha resultado seleccionada para gestionar el fondo de salud.</a:t>
              </a:r>
            </a:p>
          </p:txBody>
        </p:sp>
        <p:sp>
          <p:nvSpPr>
            <p:cNvPr id="31" name="CuadroTexto 30">
              <a:extLst>
                <a:ext uri="{FF2B5EF4-FFF2-40B4-BE49-F238E27FC236}">
                  <a16:creationId xmlns:a16="http://schemas.microsoft.com/office/drawing/2014/main" id="{C052A4D9-B6DF-40FB-BD68-CDAD1B03A23B}"/>
                </a:ext>
              </a:extLst>
            </p:cNvPr>
            <p:cNvSpPr txBox="1"/>
            <p:nvPr/>
          </p:nvSpPr>
          <p:spPr>
            <a:xfrm>
              <a:off x="5902601" y="3114753"/>
              <a:ext cx="630943" cy="8588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>
              <a:defPPr>
                <a:defRPr lang="en-US"/>
              </a:defPPr>
              <a:lvl1pPr>
                <a:defRPr sz="1200" b="1">
                  <a:solidFill>
                    <a:schemeClr val="accent1"/>
                  </a:solidFill>
                  <a:latin typeface="Futura PT Book" panose="020B0502020204020303" pitchFamily="34" charset="0"/>
                </a:defRPr>
              </a:lvl1pPr>
            </a:lstStyle>
            <a:p>
              <a:pPr algn="ctr"/>
              <a:r>
                <a:rPr lang="es-ES" cap="all" dirty="0"/>
                <a:t>DESCRIPCIÓN</a:t>
              </a:r>
            </a:p>
          </p:txBody>
        </p:sp>
      </p:grp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713C897-E125-4ABD-B9FD-2A09F8099A3B}"/>
              </a:ext>
            </a:extLst>
          </p:cNvPr>
          <p:cNvSpPr/>
          <p:nvPr/>
        </p:nvSpPr>
        <p:spPr>
          <a:xfrm>
            <a:off x="4276163" y="7200026"/>
            <a:ext cx="2274046" cy="177379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dirty="0">
                <a:solidFill>
                  <a:schemeClr val="tx2"/>
                </a:solidFill>
                <a:latin typeface="Futura PT Book" panose="020B0502020204020303" pitchFamily="34" charset="0"/>
                <a:hlinkClick r:id="rId2"/>
              </a:rPr>
              <a:t>Programa </a:t>
            </a:r>
            <a:r>
              <a:rPr lang="es-ES" sz="1200" dirty="0" err="1">
                <a:solidFill>
                  <a:schemeClr val="tx2"/>
                </a:solidFill>
                <a:latin typeface="Futura PT Book" panose="020B0502020204020303" pitchFamily="34" charset="0"/>
                <a:hlinkClick r:id="rId2"/>
              </a:rPr>
              <a:t>Innvierte</a:t>
            </a:r>
            <a:endParaRPr lang="es-ES" sz="1200" dirty="0">
              <a:solidFill>
                <a:schemeClr val="tx2"/>
              </a:solidFill>
              <a:latin typeface="Futura PT Book" panose="020B0502020204020303" pitchFamily="34" charset="0"/>
            </a:endParaRPr>
          </a:p>
          <a:p>
            <a:endParaRPr lang="es-ES" sz="1200" dirty="0">
              <a:solidFill>
                <a:schemeClr val="tx2"/>
              </a:solidFill>
              <a:latin typeface="Futura PT Book" panose="020B0502020204020303" pitchFamily="34" charset="0"/>
            </a:endParaRPr>
          </a:p>
          <a:p>
            <a:r>
              <a:rPr lang="es-ES" sz="1200" dirty="0">
                <a:solidFill>
                  <a:schemeClr val="tx2"/>
                </a:solidFill>
                <a:latin typeface="Futura PT Book" panose="020B0502020204020303" pitchFamily="34" charset="0"/>
                <a:hlinkClick r:id="rId3"/>
              </a:rPr>
              <a:t>Programa </a:t>
            </a:r>
            <a:r>
              <a:rPr lang="es-ES" sz="1200" dirty="0" err="1">
                <a:solidFill>
                  <a:schemeClr val="tx2"/>
                </a:solidFill>
                <a:latin typeface="Futura PT Book" panose="020B0502020204020303" pitchFamily="34" charset="0"/>
                <a:hlinkClick r:id="rId3"/>
              </a:rPr>
              <a:t>Innvierte</a:t>
            </a:r>
            <a:r>
              <a:rPr lang="es-ES" sz="1200" dirty="0">
                <a:solidFill>
                  <a:schemeClr val="tx2"/>
                </a:solidFill>
                <a:latin typeface="Futura PT Book" panose="020B0502020204020303" pitchFamily="34" charset="0"/>
                <a:hlinkClick r:id="rId3"/>
              </a:rPr>
              <a:t> - Procedimiento de selección de gestoras de fondos especializados en Transferencia de Tecnología</a:t>
            </a:r>
            <a:endParaRPr lang="es-ES" sz="1200" dirty="0">
              <a:solidFill>
                <a:schemeClr val="tx2"/>
              </a:solidFill>
              <a:latin typeface="Futura PT Book" panose="020B0502020204020303" pitchFamily="34" charset="0"/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7D6DA454-82F5-415E-9921-BFE329FE69C8}"/>
              </a:ext>
            </a:extLst>
          </p:cNvPr>
          <p:cNvSpPr txBox="1"/>
          <p:nvPr/>
        </p:nvSpPr>
        <p:spPr>
          <a:xfrm>
            <a:off x="4956116" y="7061526"/>
            <a:ext cx="914129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 b="1">
                <a:solidFill>
                  <a:schemeClr val="accent1"/>
                </a:solidFill>
                <a:latin typeface="Futura PT Book" panose="020B0502020204020303" pitchFamily="34" charset="0"/>
              </a:defRPr>
            </a:lvl1pPr>
          </a:lstStyle>
          <a:p>
            <a:r>
              <a:rPr lang="es-ES" cap="all" dirty="0"/>
              <a:t>VÍNCULOS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650637A0-AD61-4B25-93EF-BD44D8AD6566}"/>
              </a:ext>
            </a:extLst>
          </p:cNvPr>
          <p:cNvGrpSpPr/>
          <p:nvPr/>
        </p:nvGrpSpPr>
        <p:grpSpPr>
          <a:xfrm>
            <a:off x="234949" y="336797"/>
            <a:ext cx="6343181" cy="636098"/>
            <a:chOff x="234949" y="199637"/>
            <a:chExt cx="6343181" cy="636098"/>
          </a:xfrm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7A5CCC7B-FE46-42E5-84A1-7D53282DB927}"/>
                </a:ext>
              </a:extLst>
            </p:cNvPr>
            <p:cNvSpPr/>
            <p:nvPr/>
          </p:nvSpPr>
          <p:spPr>
            <a:xfrm>
              <a:off x="234949" y="199637"/>
              <a:ext cx="6318216" cy="6360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chemeClr val="bg1"/>
                </a:solidFill>
                <a:latin typeface="Futura PT Book" panose="020B0502020204020303" pitchFamily="34" charset="0"/>
              </a:endParaRPr>
            </a:p>
          </p:txBody>
        </p:sp>
        <p:sp>
          <p:nvSpPr>
            <p:cNvPr id="45" name="CuadroTexto 44">
              <a:extLst>
                <a:ext uri="{FF2B5EF4-FFF2-40B4-BE49-F238E27FC236}">
                  <a16:creationId xmlns:a16="http://schemas.microsoft.com/office/drawing/2014/main" id="{57CE7EAE-CE5F-4B63-B747-37E153EEE076}"/>
                </a:ext>
              </a:extLst>
            </p:cNvPr>
            <p:cNvSpPr txBox="1"/>
            <p:nvPr/>
          </p:nvSpPr>
          <p:spPr>
            <a:xfrm>
              <a:off x="291810" y="240825"/>
              <a:ext cx="6286320" cy="5574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s-ES" sz="1400" dirty="0">
                  <a:solidFill>
                    <a:schemeClr val="bg1"/>
                  </a:solidFill>
                  <a:latin typeface="Futura PT Book" panose="020B0502020204020303" pitchFamily="34" charset="0"/>
                </a:rPr>
                <a:t>Fondos de Transferencia de Tecnología Especializados en el Ámbito </a:t>
              </a:r>
              <a:r>
                <a:rPr lang="es-ES" sz="1400" dirty="0" err="1">
                  <a:solidFill>
                    <a:schemeClr val="bg1"/>
                  </a:solidFill>
                  <a:latin typeface="Futura PT Book" panose="020B0502020204020303" pitchFamily="34" charset="0"/>
                </a:rPr>
                <a:t>Biosalud</a:t>
              </a:r>
              <a:r>
                <a:rPr lang="es-ES" sz="1400" dirty="0">
                  <a:solidFill>
                    <a:schemeClr val="bg1"/>
                  </a:solidFill>
                  <a:latin typeface="Futura PT Book" panose="020B0502020204020303" pitchFamily="34" charset="0"/>
                </a:rPr>
                <a:t>, constituidos a través de la Sociedad </a:t>
              </a:r>
              <a:r>
                <a:rPr lang="es-ES" sz="1400" dirty="0" err="1">
                  <a:solidFill>
                    <a:schemeClr val="bg1"/>
                  </a:solidFill>
                  <a:latin typeface="Futura PT Book" panose="020B0502020204020303" pitchFamily="34" charset="0"/>
                </a:rPr>
                <a:t>Innvierte</a:t>
              </a:r>
              <a:endParaRPr lang="es-ES" sz="1400" dirty="0">
                <a:solidFill>
                  <a:schemeClr val="bg1"/>
                </a:solidFill>
                <a:latin typeface="Futura PT Book" panose="020B0502020204020303" pitchFamily="34" charset="0"/>
              </a:endParaRPr>
            </a:p>
          </p:txBody>
        </p:sp>
      </p:grpSp>
      <p:sp>
        <p:nvSpPr>
          <p:cNvPr id="47" name="Rectángulo 46">
            <a:extLst>
              <a:ext uri="{FF2B5EF4-FFF2-40B4-BE49-F238E27FC236}">
                <a16:creationId xmlns:a16="http://schemas.microsoft.com/office/drawing/2014/main" id="{C9A52073-D1C0-4006-BCF4-D6515CE320C0}"/>
              </a:ext>
            </a:extLst>
          </p:cNvPr>
          <p:cNvSpPr/>
          <p:nvPr/>
        </p:nvSpPr>
        <p:spPr>
          <a:xfrm>
            <a:off x="0" y="9144677"/>
            <a:ext cx="6858000" cy="6401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bg1"/>
                </a:solidFill>
                <a:latin typeface="Futura PT Book" panose="020B0502020204020303" pitchFamily="34" charset="0"/>
              </a:rPr>
              <a:t> 	 	</a:t>
            </a:r>
          </a:p>
        </p:txBody>
      </p:sp>
      <p:pic>
        <p:nvPicPr>
          <p:cNvPr id="48" name="Imagen 47">
            <a:extLst>
              <a:ext uri="{FF2B5EF4-FFF2-40B4-BE49-F238E27FC236}">
                <a16:creationId xmlns:a16="http://schemas.microsoft.com/office/drawing/2014/main" id="{22C060C4-1EB8-42CD-BE3B-56937A7A820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83" r="-138"/>
          <a:stretch/>
        </p:blipFill>
        <p:spPr>
          <a:xfrm>
            <a:off x="4112354" y="9267922"/>
            <a:ext cx="1395768" cy="393632"/>
          </a:xfrm>
          <a:prstGeom prst="rect">
            <a:avLst/>
          </a:prstGeom>
        </p:spPr>
      </p:pic>
      <p:pic>
        <p:nvPicPr>
          <p:cNvPr id="49" name="Imagen 48">
            <a:extLst>
              <a:ext uri="{FF2B5EF4-FFF2-40B4-BE49-F238E27FC236}">
                <a16:creationId xmlns:a16="http://schemas.microsoft.com/office/drawing/2014/main" id="{D9333C08-E330-46D1-9561-558E24F7D90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1" b="5249"/>
          <a:stretch/>
        </p:blipFill>
        <p:spPr>
          <a:xfrm>
            <a:off x="5670214" y="9187832"/>
            <a:ext cx="848591" cy="553813"/>
          </a:xfrm>
          <a:prstGeom prst="rect">
            <a:avLst/>
          </a:prstGeom>
        </p:spPr>
      </p:pic>
      <p:sp>
        <p:nvSpPr>
          <p:cNvPr id="50" name="CuadroTexto 49">
            <a:extLst>
              <a:ext uri="{FF2B5EF4-FFF2-40B4-BE49-F238E27FC236}">
                <a16:creationId xmlns:a16="http://schemas.microsoft.com/office/drawing/2014/main" id="{384DAAC2-3D9A-4989-B2C5-B78F6AB23BBC}"/>
              </a:ext>
            </a:extLst>
          </p:cNvPr>
          <p:cNvSpPr txBox="1"/>
          <p:nvPr/>
        </p:nvSpPr>
        <p:spPr>
          <a:xfrm>
            <a:off x="91369" y="9296423"/>
            <a:ext cx="3464066" cy="3366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s-ES" sz="1400" dirty="0">
                <a:solidFill>
                  <a:schemeClr val="bg1">
                    <a:lumMod val="50000"/>
                  </a:schemeClr>
                </a:solidFill>
                <a:latin typeface="Futura PT Book" panose="020B0502020204020303" pitchFamily="34" charset="0"/>
              </a:rPr>
              <a:t>Oficina Técnica PERTE Salud de Vanguardia </a:t>
            </a: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2BC444AA-A064-4895-9D63-23A4EDBD8347}"/>
              </a:ext>
            </a:extLst>
          </p:cNvPr>
          <p:cNvSpPr/>
          <p:nvPr/>
        </p:nvSpPr>
        <p:spPr>
          <a:xfrm>
            <a:off x="210248" y="2403595"/>
            <a:ext cx="3872569" cy="57667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1200" dirty="0">
                <a:solidFill>
                  <a:schemeClr val="tx2"/>
                </a:solidFill>
                <a:latin typeface="Futura PT Book" panose="020B0502020204020303" pitchFamily="34" charset="0"/>
              </a:rPr>
              <a:t>Coinversiones de capital riesgo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BE3CAA42-A516-4EBD-B37B-3AAB66431F4A}"/>
              </a:ext>
            </a:extLst>
          </p:cNvPr>
          <p:cNvSpPr txBox="1"/>
          <p:nvPr/>
        </p:nvSpPr>
        <p:spPr>
          <a:xfrm>
            <a:off x="1405687" y="2265095"/>
            <a:ext cx="1415325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1200" b="1" dirty="0">
                <a:solidFill>
                  <a:schemeClr val="accent1"/>
                </a:solidFill>
                <a:latin typeface="Futura PT Book" panose="020B0502020204020303" pitchFamily="34" charset="0"/>
              </a:rPr>
              <a:t>TIPO DE APOYO</a:t>
            </a:r>
          </a:p>
        </p:txBody>
      </p:sp>
      <p:pic>
        <p:nvPicPr>
          <p:cNvPr id="8" name="Imagen 7" descr="Imagen que contiene dibujo&#10;&#10;Descripción generada automáticamente">
            <a:extLst>
              <a:ext uri="{FF2B5EF4-FFF2-40B4-BE49-F238E27FC236}">
                <a16:creationId xmlns:a16="http://schemas.microsoft.com/office/drawing/2014/main" id="{80E647C6-C876-422D-9C55-8CEDDF9E57E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455"/>
          <a:stretch/>
        </p:blipFill>
        <p:spPr>
          <a:xfrm>
            <a:off x="4516663" y="2511546"/>
            <a:ext cx="1780048" cy="440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0569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SILO">
      <a:dk1>
        <a:srgbClr val="003A43"/>
      </a:dk1>
      <a:lt1>
        <a:srgbClr val="FFFFFF"/>
      </a:lt1>
      <a:dk2>
        <a:srgbClr val="000000"/>
      </a:dk2>
      <a:lt2>
        <a:srgbClr val="FFFFFF"/>
      </a:lt2>
      <a:accent1>
        <a:srgbClr val="313B4A"/>
      </a:accent1>
      <a:accent2>
        <a:srgbClr val="74CAEA"/>
      </a:accent2>
      <a:accent3>
        <a:srgbClr val="7083A0"/>
      </a:accent3>
      <a:accent4>
        <a:srgbClr val="99D8EF"/>
      </a:accent4>
      <a:accent5>
        <a:srgbClr val="DBDBD0"/>
      </a:accent5>
      <a:accent6>
        <a:srgbClr val="FF3399"/>
      </a:accent6>
      <a:hlink>
        <a:srgbClr val="205867"/>
      </a:hlink>
      <a:folHlink>
        <a:srgbClr val="3E3E3E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96b5502-fb0b-4212-a258-6e7a10b58edf" xsi:nil="true"/>
    <lcf76f155ced4ddcb4097134ff3c332f xmlns="030874d7-9fef-4d84-87d9-005a91b40e80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C1BEF3DFBB9DD4F9B0939FDBD1E7575" ma:contentTypeVersion="18" ma:contentTypeDescription="Crear nuevo documento." ma:contentTypeScope="" ma:versionID="2c838c8bd2ddb5f651cf12a6a539f2d6">
  <xsd:schema xmlns:xsd="http://www.w3.org/2001/XMLSchema" xmlns:xs="http://www.w3.org/2001/XMLSchema" xmlns:p="http://schemas.microsoft.com/office/2006/metadata/properties" xmlns:ns2="096b5502-fb0b-4212-a258-6e7a10b58edf" xmlns:ns3="030874d7-9fef-4d84-87d9-005a91b40e80" targetNamespace="http://schemas.microsoft.com/office/2006/metadata/properties" ma:root="true" ma:fieldsID="100bf6a3f0f041cb468415c14882d71f" ns2:_="" ns3:_="">
    <xsd:import namespace="096b5502-fb0b-4212-a258-6e7a10b58edf"/>
    <xsd:import namespace="030874d7-9fef-4d84-87d9-005a91b40e8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6b5502-fb0b-4212-a258-6e7a10b58e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Última vez que se compartió por usuario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Última vez que se compartió por hora" ma:description="" ma:internalName="LastSharedByTime" ma:readOnly="true">
      <xsd:simpleType>
        <xsd:restriction base="dms:DateTime"/>
      </xsd:simpleType>
    </xsd:element>
    <xsd:element name="TaxCatchAll" ma:index="25" nillable="true" ma:displayName="Taxonomy Catch All Column" ma:hidden="true" ma:list="{aca77442-02a1-4add-bb57-e7213a1e9142}" ma:internalName="TaxCatchAll" ma:showField="CatchAllData" ma:web="096b5502-fb0b-4212-a258-6e7a10b58e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0874d7-9fef-4d84-87d9-005a91b40e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Etiquetas de imagen" ma:readOnly="false" ma:fieldId="{5cf76f15-5ced-4ddc-b409-7134ff3c332f}" ma:taxonomyMulti="true" ma:sspId="fa185e21-45aa-4127-82bb-e35b0cfda1c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CFEFAF9-16AA-43A9-A9F3-63CCFE24894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540D03A-0BCF-4DAF-8636-98FFB74FCE73}">
  <ds:schemaRefs>
    <ds:schemaRef ds:uri="3f29e815-e0b7-40fc-b9fd-6780d0487545"/>
    <ds:schemaRef ds:uri="51d40dfc-b983-4007-a242-a57fd9d1be4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096b5502-fb0b-4212-a258-6e7a10b58edf"/>
    <ds:schemaRef ds:uri="030874d7-9fef-4d84-87d9-005a91b40e80"/>
  </ds:schemaRefs>
</ds:datastoreItem>
</file>

<file path=customXml/itemProps3.xml><?xml version="1.0" encoding="utf-8"?>
<ds:datastoreItem xmlns:ds="http://schemas.openxmlformats.org/officeDocument/2006/customXml" ds:itemID="{2C70D264-7ABB-434B-9779-7DC2716D12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6b5502-fb0b-4212-a258-6e7a10b58edf"/>
    <ds:schemaRef ds:uri="030874d7-9fef-4d84-87d9-005a91b40e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318</Words>
  <Application>Microsoft Office PowerPoint</Application>
  <PresentationFormat>A4 (210 x 297 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Futura PT Book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Luca Chao</cp:lastModifiedBy>
  <cp:revision>1</cp:revision>
  <dcterms:created xsi:type="dcterms:W3CDTF">2022-02-09T16:09:15Z</dcterms:created>
  <dcterms:modified xsi:type="dcterms:W3CDTF">2022-08-31T11:21:22Z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0x0101005C1BEF3DFBB9DD4F9B0939FDBD1E7575</vt:lpwstr>
  </property>
  <property fmtid="{D5CDD505-2E9C-101B-9397-08002B2CF9AE}" pid="3" name="MediaServiceImageTags">
    <vt:lpwstr/>
  </property>
</Properties>
</file>